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9144000" cy="6858000"/>
  <p:embeddedFontLst>
    <p:embeddedFont>
      <p:font typeface="Arial Black" pitchFamily="34" charset="0"/>
      <p:bold r:id="rId11"/>
    </p:embeddedFont>
    <p:embeddedFont>
      <p:font typeface="Calibri" pitchFamily="34" charset="0"/>
      <p:regular r:id="rId12"/>
      <p:bold r:id="rId13"/>
      <p:italic r:id="rId14"/>
      <p:boldItalic r:id="rId15"/>
    </p:embeddedFont>
    <p:embeddedFont>
      <p:font typeface="Helvetica Neue"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Mjg65M6w8rRSAuS6WoeunpOHH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36" y="189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4"/>
        <p:cNvGrpSpPr/>
        <p:nvPr/>
      </p:nvGrpSpPr>
      <p:grpSpPr>
        <a:xfrm>
          <a:off x="0" y="0"/>
          <a:ext cx="0" cy="0"/>
          <a:chOff x="0" y="0"/>
          <a:chExt cx="0" cy="0"/>
        </a:xfrm>
      </p:grpSpPr>
      <p:sp>
        <p:nvSpPr>
          <p:cNvPr id="85" name="Google Shape;85;p34"/>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3200"/>
              <a:buFont typeface="Calibri"/>
              <a:buNone/>
              <a:defRPr sz="3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4"/>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Clr>
                <a:srgbClr val="7AC6DC"/>
              </a:buClr>
              <a:buSzPts val="2000"/>
              <a:buNone/>
              <a:defRPr sz="2000">
                <a:solidFill>
                  <a:srgbClr val="7AC6DC"/>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7" name="Google Shape;87;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alpha val="61960"/>
              </a:srgbClr>
            </a:gs>
            <a:gs pos="73000">
              <a:srgbClr val="FFFFFF">
                <a:alpha val="61960"/>
              </a:srgbClr>
            </a:gs>
            <a:gs pos="100000">
              <a:srgbClr val="AAD9E8"/>
            </a:gs>
          </a:gsLst>
          <a:lin ang="6120000" scaled="0"/>
          <a:tileRect/>
        </a:gra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drive.google.com/file/d/1AZphOwyUN6BCKFfzvQIAzznaL-l7qVdA/view"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indivisible.org/resources/write-letters-editor-really-get-atten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aclu.org/other/tips/writing-your-elected-officials" TargetMode="External"/><Relationship Id="rId4" Type="http://schemas.openxmlformats.org/officeDocument/2006/relationships/hyperlink" Target="https://www.aclu.org/other/tips-writing-letter-editor"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nhdp.org/write-a-lett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1199773" y="4909930"/>
            <a:ext cx="9871899" cy="15416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7F7F7F"/>
              </a:buClr>
              <a:buSzPts val="3600"/>
              <a:buFont typeface="Arial Black"/>
              <a:buNone/>
            </a:pP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latin typeface="Times New Roman"/>
                <a:ea typeface="Times New Roman"/>
                <a:cs typeface="Times New Roman"/>
                <a:sym typeface="Times New Roman"/>
              </a:rPr>
              <a:t>Getting Stronger</a:t>
            </a:r>
            <a:endParaRPr sz="3200">
              <a:latin typeface="Times New Roman"/>
              <a:ea typeface="Times New Roman"/>
              <a:cs typeface="Times New Roman"/>
              <a:sym typeface="Times New Roman"/>
            </a:endParaRPr>
          </a:p>
          <a:p>
            <a:pPr marL="0" lvl="0" indent="0" algn="ctr" rtl="0">
              <a:spcBef>
                <a:spcPts val="0"/>
              </a:spcBef>
              <a:spcAft>
                <a:spcPts val="0"/>
              </a:spcAft>
              <a:buClr>
                <a:srgbClr val="7F7F7F"/>
              </a:buClr>
              <a:buSzPts val="3600"/>
              <a:buFont typeface="Arial Black"/>
              <a:buNone/>
            </a:pPr>
            <a:r>
              <a:rPr lang="en-US" sz="2200">
                <a:latin typeface="Times New Roman"/>
                <a:ea typeface="Times New Roman"/>
                <a:cs typeface="Times New Roman"/>
                <a:sym typeface="Times New Roman"/>
              </a:rPr>
              <a:t>Elections and Candidate Support</a:t>
            </a:r>
            <a:endParaRPr sz="2200">
              <a:latin typeface="Times New Roman"/>
              <a:ea typeface="Times New Roman"/>
              <a:cs typeface="Times New Roman"/>
              <a:sym typeface="Times New Roman"/>
            </a:endParaRPr>
          </a:p>
          <a:p>
            <a:pPr marL="0" lvl="0" indent="0" algn="ctr" rtl="0">
              <a:spcBef>
                <a:spcPts val="0"/>
              </a:spcBef>
              <a:spcAft>
                <a:spcPts val="0"/>
              </a:spcAft>
              <a:buClr>
                <a:srgbClr val="7F7F7F"/>
              </a:buClr>
              <a:buSzPts val="3600"/>
              <a:buFont typeface="Arial Black"/>
              <a:buNone/>
            </a:pPr>
            <a:r>
              <a:rPr lang="en-US" sz="2200">
                <a:latin typeface="Times New Roman"/>
                <a:ea typeface="Times New Roman"/>
                <a:cs typeface="Times New Roman"/>
                <a:sym typeface="Times New Roman"/>
              </a:rPr>
              <a:t>Letters to the Editor</a:t>
            </a:r>
            <a:r>
              <a:rPr lang="en-US" sz="3200">
                <a:latin typeface="Times New Roman"/>
                <a:ea typeface="Times New Roman"/>
                <a:cs typeface="Times New Roman"/>
                <a:sym typeface="Times New Roman"/>
              </a:rPr>
              <a:t/>
            </a:r>
            <a:br>
              <a:rPr lang="en-US" sz="3200">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
            </a:r>
            <a:br>
              <a:rPr lang="en-US" sz="3200">
                <a:solidFill>
                  <a:srgbClr val="7F7F7F"/>
                </a:solidFill>
                <a:latin typeface="Times New Roman"/>
                <a:ea typeface="Times New Roman"/>
                <a:cs typeface="Times New Roman"/>
                <a:sym typeface="Times New Roman"/>
              </a:rPr>
            </a:br>
            <a:r>
              <a:rPr lang="en-US" sz="3200">
                <a:solidFill>
                  <a:srgbClr val="7F7F7F"/>
                </a:solidFill>
                <a:latin typeface="Times New Roman"/>
                <a:ea typeface="Times New Roman"/>
                <a:cs typeface="Times New Roman"/>
                <a:sym typeface="Times New Roman"/>
              </a:rPr>
              <a:t>g</a:t>
            </a:r>
            <a:endParaRPr sz="3200">
              <a:solidFill>
                <a:srgbClr val="7F7F7F"/>
              </a:solidFill>
              <a:latin typeface="Times New Roman"/>
              <a:ea typeface="Times New Roman"/>
              <a:cs typeface="Times New Roman"/>
              <a:sym typeface="Times New Roman"/>
            </a:endParaRPr>
          </a:p>
        </p:txBody>
      </p:sp>
      <p:pic>
        <p:nvPicPr>
          <p:cNvPr id="95" name="Google Shape;95;p1" descr="LocalLeadership_Logo_Vector.pdf"/>
          <p:cNvPicPr preferRelativeResize="0"/>
          <p:nvPr/>
        </p:nvPicPr>
        <p:blipFill rotWithShape="1">
          <a:blip r:embed="rId4">
            <a:alphaModFix/>
          </a:blip>
          <a:srcRect/>
          <a:stretch/>
        </p:blipFill>
        <p:spPr>
          <a:xfrm>
            <a:off x="4622800" y="685800"/>
            <a:ext cx="2844800" cy="3840480"/>
          </a:xfrm>
          <a:prstGeom prst="rect">
            <a:avLst/>
          </a:prstGeom>
          <a:noFill/>
          <a:ln>
            <a:noFill/>
          </a:ln>
        </p:spPr>
      </p:pic>
      <p:pic>
        <p:nvPicPr>
          <p:cNvPr id="6" name="~PP321.WAV">
            <a:hlinkClick r:id="" action="ppaction://media"/>
          </p:cNvPr>
          <p:cNvPicPr>
            <a:picLocks noRot="1" noChangeAspect="1"/>
          </p:cNvPicPr>
          <p:nvPr>
            <a:wavAudioFile r:embed="rId1" name="~PP321.WAV"/>
          </p:nvPr>
        </p:nvPicPr>
        <p:blipFill>
          <a:blip r:embed="rId5"/>
          <a:stretch>
            <a:fillRect/>
          </a:stretch>
        </p:blipFill>
        <p:spPr>
          <a:xfrm>
            <a:off x="11734800" y="6400800"/>
            <a:ext cx="304800" cy="304800"/>
          </a:xfrm>
          <a:prstGeom prst="rect">
            <a:avLst/>
          </a:prstGeom>
        </p:spPr>
      </p:pic>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ctrTitle"/>
          </p:nvPr>
        </p:nvSpPr>
        <p:spPr>
          <a:xfrm>
            <a:off x="960784" y="338081"/>
            <a:ext cx="10363200" cy="73501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2"/>
              </a:buClr>
              <a:buSzPts val="3200"/>
              <a:buFont typeface="Arial"/>
              <a:buNone/>
            </a:pPr>
            <a:r>
              <a:rPr lang="en-US" sz="3200" b="1" dirty="0">
                <a:solidFill>
                  <a:schemeClr val="accent2"/>
                </a:solidFill>
                <a:latin typeface="Arial"/>
                <a:ea typeface="Arial"/>
                <a:cs typeface="Arial"/>
                <a:sym typeface="Arial"/>
              </a:rPr>
              <a:t>TABLE OF CONTENTS</a:t>
            </a:r>
            <a:endParaRPr dirty="0"/>
          </a:p>
        </p:txBody>
      </p:sp>
      <p:sp>
        <p:nvSpPr>
          <p:cNvPr id="101" name="Google Shape;101;p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1600"/>
              <a:buNone/>
            </a:pPr>
            <a:endParaRPr sz="1600">
              <a:solidFill>
                <a:schemeClr val="lt1"/>
              </a:solidFill>
              <a:latin typeface="Arial Black"/>
              <a:ea typeface="Arial Black"/>
              <a:cs typeface="Arial Black"/>
              <a:sym typeface="Arial Black"/>
            </a:endParaRPr>
          </a:p>
          <a:p>
            <a:pPr marL="0" lvl="0" indent="0" algn="l" rtl="0">
              <a:spcBef>
                <a:spcPts val="320"/>
              </a:spcBef>
              <a:spcAft>
                <a:spcPts val="0"/>
              </a:spcAft>
              <a:buClr>
                <a:schemeClr val="lt1"/>
              </a:buClr>
              <a:buSzPts val="1600"/>
              <a:buNone/>
            </a:pPr>
            <a:r>
              <a:rPr lang="en-US" sz="1600">
                <a:solidFill>
                  <a:schemeClr val="lt1"/>
                </a:solidFill>
                <a:latin typeface="Arial Black"/>
                <a:ea typeface="Arial Black"/>
                <a:cs typeface="Arial Black"/>
                <a:sym typeface="Arial Black"/>
              </a:rPr>
              <a:t>ewee</a:t>
            </a:r>
            <a:endParaRPr sz="1600">
              <a:solidFill>
                <a:schemeClr val="lt1"/>
              </a:solidFill>
              <a:latin typeface="Arial Black"/>
              <a:ea typeface="Arial Black"/>
              <a:cs typeface="Arial Black"/>
              <a:sym typeface="Arial Black"/>
            </a:endParaRPr>
          </a:p>
        </p:txBody>
      </p:sp>
      <p:sp>
        <p:nvSpPr>
          <p:cNvPr id="102" name="Google Shape;102;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latin typeface="Arial"/>
                <a:ea typeface="Arial"/>
                <a:cs typeface="Arial"/>
                <a:sym typeface="Arial"/>
              </a:rPr>
              <a:pPr marL="0" lvl="0" indent="0" algn="r" rtl="0">
                <a:spcBef>
                  <a:spcPts val="0"/>
                </a:spcBef>
                <a:spcAft>
                  <a:spcPts val="0"/>
                </a:spcAft>
                <a:buNone/>
              </a:pPr>
              <a:t>2</a:t>
            </a:fld>
            <a:endParaRPr sz="1400">
              <a:latin typeface="Arial"/>
              <a:ea typeface="Arial"/>
              <a:cs typeface="Arial"/>
              <a:sym typeface="Arial"/>
            </a:endParaRPr>
          </a:p>
        </p:txBody>
      </p:sp>
      <p:pic>
        <p:nvPicPr>
          <p:cNvPr id="103" name="Google Shape;103;p3"/>
          <p:cNvPicPr preferRelativeResize="0"/>
          <p:nvPr/>
        </p:nvPicPr>
        <p:blipFill rotWithShape="1">
          <a:blip r:embed="rId4">
            <a:alphaModFix/>
          </a:blip>
          <a:srcRect/>
          <a:stretch/>
        </p:blipFill>
        <p:spPr>
          <a:xfrm>
            <a:off x="10697816" y="353004"/>
            <a:ext cx="533400" cy="720090"/>
          </a:xfrm>
          <a:prstGeom prst="rect">
            <a:avLst/>
          </a:prstGeom>
          <a:noFill/>
          <a:ln>
            <a:noFill/>
          </a:ln>
        </p:spPr>
      </p:pic>
      <p:sp>
        <p:nvSpPr>
          <p:cNvPr id="104" name="Google Shape;104;p3"/>
          <p:cNvSpPr txBox="1"/>
          <p:nvPr/>
        </p:nvSpPr>
        <p:spPr>
          <a:xfrm>
            <a:off x="960784" y="1797295"/>
            <a:ext cx="10363200" cy="19389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dirty="0">
                <a:solidFill>
                  <a:srgbClr val="3F3F3F"/>
                </a:solidFill>
              </a:rPr>
              <a:t>Introductory Comments……….………………….</a:t>
            </a:r>
            <a:r>
              <a:rPr lang="en-US" sz="2000" b="1" i="0" u="none" strike="noStrike" cap="none" dirty="0">
                <a:solidFill>
                  <a:srgbClr val="3F3F3F"/>
                </a:solidFill>
                <a:latin typeface="Arial"/>
                <a:ea typeface="Arial"/>
                <a:cs typeface="Arial"/>
                <a:sym typeface="Arial"/>
              </a:rPr>
              <a:t>....................................................3  </a:t>
            </a:r>
            <a:endParaRPr sz="2000" dirty="0"/>
          </a:p>
          <a:p>
            <a:pPr marL="0" marR="0" lvl="0" indent="0" algn="just" rtl="0">
              <a:spcBef>
                <a:spcPts val="0"/>
              </a:spcBef>
              <a:spcAft>
                <a:spcPts val="0"/>
              </a:spcAft>
              <a:buNone/>
            </a:pPr>
            <a:r>
              <a:rPr lang="en-US" sz="2000" b="1" dirty="0">
                <a:solidFill>
                  <a:srgbClr val="3F3F3F"/>
                </a:solidFill>
              </a:rPr>
              <a:t>Letters to the Editor:  Coordination………………………..</a:t>
            </a:r>
            <a:r>
              <a:rPr lang="en-US" sz="2000" b="1" dirty="0">
                <a:solidFill>
                  <a:srgbClr val="3F3F3F"/>
                </a:solidFill>
                <a:latin typeface="Arial"/>
                <a:ea typeface="Arial"/>
                <a:cs typeface="Arial"/>
                <a:sym typeface="Arial"/>
              </a:rPr>
              <a:t>.....................................4</a:t>
            </a:r>
            <a:endParaRPr sz="2000" dirty="0"/>
          </a:p>
          <a:p>
            <a:pPr marL="0" marR="0" lvl="0" indent="0" algn="just" rtl="0">
              <a:spcBef>
                <a:spcPts val="0"/>
              </a:spcBef>
              <a:spcAft>
                <a:spcPts val="0"/>
              </a:spcAft>
              <a:buNone/>
            </a:pPr>
            <a:r>
              <a:rPr lang="en-US" sz="2000" b="1" dirty="0">
                <a:solidFill>
                  <a:srgbClr val="3F3F3F"/>
                </a:solidFill>
              </a:rPr>
              <a:t>Letters to the Editor: Recruitment</a:t>
            </a:r>
            <a:r>
              <a:rPr lang="en-US" sz="2000" b="1" dirty="0" smtClean="0">
                <a:solidFill>
                  <a:srgbClr val="3F3F3F"/>
                </a:solidFill>
              </a:rPr>
              <a:t>……………………….</a:t>
            </a:r>
            <a:r>
              <a:rPr lang="en-US" sz="2000" b="1" dirty="0" smtClean="0">
                <a:solidFill>
                  <a:srgbClr val="3F3F3F"/>
                </a:solidFill>
                <a:latin typeface="Arial"/>
                <a:ea typeface="Arial"/>
                <a:cs typeface="Arial"/>
                <a:sym typeface="Arial"/>
              </a:rPr>
              <a:t>.........................................</a:t>
            </a:r>
            <a:r>
              <a:rPr lang="en-US" sz="2000" b="1" dirty="0" smtClean="0">
                <a:solidFill>
                  <a:srgbClr val="3F3F3F"/>
                </a:solidFill>
              </a:rPr>
              <a:t>5</a:t>
            </a:r>
            <a:endParaRPr sz="2000" dirty="0"/>
          </a:p>
          <a:p>
            <a:pPr marL="0" marR="0" lvl="0" indent="0" algn="just" rtl="0">
              <a:spcBef>
                <a:spcPts val="0"/>
              </a:spcBef>
              <a:spcAft>
                <a:spcPts val="0"/>
              </a:spcAft>
              <a:buNone/>
            </a:pPr>
            <a:r>
              <a:rPr lang="en-US" sz="2000" b="1" dirty="0">
                <a:solidFill>
                  <a:srgbClr val="3F3F3F"/>
                </a:solidFill>
              </a:rPr>
              <a:t>Letters to the Editor: Support</a:t>
            </a:r>
            <a:r>
              <a:rPr lang="en-US" sz="2000" b="1" dirty="0" smtClean="0">
                <a:solidFill>
                  <a:srgbClr val="3F3F3F"/>
                </a:solidFill>
              </a:rPr>
              <a:t>………………………….</a:t>
            </a:r>
            <a:r>
              <a:rPr lang="en-US" sz="2000" b="1" dirty="0" smtClean="0">
                <a:solidFill>
                  <a:srgbClr val="3F3F3F"/>
                </a:solidFill>
                <a:latin typeface="Arial"/>
                <a:ea typeface="Arial"/>
                <a:cs typeface="Arial"/>
                <a:sym typeface="Arial"/>
              </a:rPr>
              <a:t>.............................................6</a:t>
            </a:r>
            <a:endParaRPr sz="2000" b="1" dirty="0">
              <a:solidFill>
                <a:srgbClr val="3F3F3F"/>
              </a:solidFill>
            </a:endParaRPr>
          </a:p>
          <a:p>
            <a:pPr marL="0" marR="0" lvl="0" indent="0" algn="just" rtl="0">
              <a:spcBef>
                <a:spcPts val="0"/>
              </a:spcBef>
              <a:spcAft>
                <a:spcPts val="0"/>
              </a:spcAft>
              <a:buNone/>
            </a:pPr>
            <a:r>
              <a:rPr lang="en-US" sz="2000" b="1" dirty="0">
                <a:solidFill>
                  <a:srgbClr val="3F3F3F"/>
                </a:solidFill>
              </a:rPr>
              <a:t>Letters to the Editor: Resources</a:t>
            </a:r>
            <a:r>
              <a:rPr lang="en-US" sz="2000" b="1" dirty="0" smtClean="0">
                <a:solidFill>
                  <a:srgbClr val="3F3F3F"/>
                </a:solidFill>
              </a:rPr>
              <a:t>……………………………………………………….7</a:t>
            </a:r>
          </a:p>
          <a:p>
            <a:pPr marL="0" marR="0" lvl="0" indent="0" algn="just" rtl="0">
              <a:spcBef>
                <a:spcPts val="0"/>
              </a:spcBef>
              <a:spcAft>
                <a:spcPts val="0"/>
              </a:spcAft>
              <a:buNone/>
            </a:pPr>
            <a:r>
              <a:rPr lang="en-US" sz="2000" b="1" dirty="0" smtClean="0">
                <a:solidFill>
                  <a:srgbClr val="3F3F3F"/>
                </a:solidFill>
                <a:latin typeface="Arial"/>
                <a:ea typeface="Arial"/>
                <a:cs typeface="Arial"/>
                <a:sym typeface="Arial"/>
              </a:rPr>
              <a:t>Letters to the Editor: NHDP Resources……………………………………………….8</a:t>
            </a:r>
            <a:endParaRPr sz="1700" b="1" dirty="0">
              <a:solidFill>
                <a:srgbClr val="3F3F3F"/>
              </a:solidFill>
              <a:latin typeface="Arial"/>
              <a:ea typeface="Arial"/>
              <a:cs typeface="Arial"/>
              <a:sym typeface="Arial"/>
            </a:endParaRPr>
          </a:p>
        </p:txBody>
      </p:sp>
      <p:pic>
        <p:nvPicPr>
          <p:cNvPr id="7" name="~PP2973.WAV">
            <a:hlinkClick r:id="" action="ppaction://media"/>
          </p:cNvPr>
          <p:cNvPicPr>
            <a:picLocks noRot="1" noChangeAspect="1"/>
          </p:cNvPicPr>
          <p:nvPr>
            <a:wavAudioFile r:embed="rId1" name="~PP2973.WAV"/>
          </p:nvPr>
        </p:nvPicPr>
        <p:blipFill>
          <a:blip r:embed="rId5"/>
          <a:stretch>
            <a:fillRect/>
          </a:stretch>
        </p:blipFill>
        <p:spPr>
          <a:xfrm>
            <a:off x="11734800" y="6400800"/>
            <a:ext cx="304800" cy="304800"/>
          </a:xfrm>
          <a:prstGeom prst="rect">
            <a:avLst/>
          </a:prstGeom>
        </p:spPr>
      </p:pic>
    </p:spTree>
  </p:cSld>
  <p:clrMapOvr>
    <a:masterClrMapping/>
  </p:clrMapOvr>
  <p:transition advTm="2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body" idx="1"/>
          </p:nvPr>
        </p:nvSpPr>
        <p:spPr>
          <a:xfrm>
            <a:off x="2724097" y="442791"/>
            <a:ext cx="7260900" cy="742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2"/>
              </a:buClr>
              <a:buSzPts val="3200"/>
              <a:buNone/>
            </a:pPr>
            <a:r>
              <a:rPr lang="en-US" b="1">
                <a:solidFill>
                  <a:schemeClr val="accent2"/>
                </a:solidFill>
                <a:latin typeface="Arial"/>
                <a:ea typeface="Arial"/>
                <a:cs typeface="Arial"/>
                <a:sym typeface="Arial"/>
              </a:rPr>
              <a:t>INTRODUCTORY COMMENTS  </a:t>
            </a:r>
            <a:endParaRPr/>
          </a:p>
        </p:txBody>
      </p:sp>
      <p:sp>
        <p:nvSpPr>
          <p:cNvPr id="110" name="Google Shape;110;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latin typeface="Arial"/>
                <a:ea typeface="Arial"/>
                <a:cs typeface="Arial"/>
                <a:sym typeface="Arial"/>
              </a:rPr>
              <a:pPr marL="0" lvl="0" indent="0" algn="r" rtl="0">
                <a:spcBef>
                  <a:spcPts val="0"/>
                </a:spcBef>
                <a:spcAft>
                  <a:spcPts val="0"/>
                </a:spcAft>
                <a:buNone/>
              </a:pPr>
              <a:t>3</a:t>
            </a:fld>
            <a:endParaRPr sz="1400">
              <a:latin typeface="Arial"/>
              <a:ea typeface="Arial"/>
              <a:cs typeface="Arial"/>
              <a:sym typeface="Arial"/>
            </a:endParaRPr>
          </a:p>
        </p:txBody>
      </p:sp>
      <p:sp>
        <p:nvSpPr>
          <p:cNvPr id="111" name="Google Shape;111;p8"/>
          <p:cNvSpPr/>
          <p:nvPr/>
        </p:nvSpPr>
        <p:spPr>
          <a:xfrm>
            <a:off x="1343998" y="1761009"/>
            <a:ext cx="9381900" cy="4709100"/>
          </a:xfrm>
          <a:prstGeom prst="rect">
            <a:avLst/>
          </a:prstGeom>
          <a:noFill/>
          <a:ln>
            <a:noFill/>
          </a:ln>
        </p:spPr>
        <p:txBody>
          <a:bodyPr spcFirstLastPara="1" wrap="square" lIns="91425" tIns="45700" rIns="91425" bIns="45700" anchor="t" anchorCtr="0">
            <a:spAutoFit/>
          </a:bodyPr>
          <a:lstStyle/>
          <a:p>
            <a:pPr marL="800100" marR="0" lvl="1" indent="-215900" algn="l" rtl="0">
              <a:spcBef>
                <a:spcPts val="0"/>
              </a:spcBef>
              <a:spcAft>
                <a:spcPts val="0"/>
              </a:spcAft>
              <a:buClr>
                <a:schemeClr val="dk1"/>
              </a:buClr>
              <a:buSzPts val="2000"/>
              <a:buFont typeface="Arial"/>
              <a:buNone/>
            </a:pPr>
            <a:endParaRPr sz="2000" b="1" i="0" u="none" strike="noStrike" cap="none">
              <a:solidFill>
                <a:srgbClr val="7AC6DC"/>
              </a:solidFill>
              <a:latin typeface="Arial"/>
              <a:ea typeface="Arial"/>
              <a:cs typeface="Arial"/>
              <a:sym typeface="Arial"/>
            </a:endParaRPr>
          </a:p>
        </p:txBody>
      </p:sp>
      <p:pic>
        <p:nvPicPr>
          <p:cNvPr id="112" name="Google Shape;112;p8"/>
          <p:cNvPicPr preferRelativeResize="0"/>
          <p:nvPr/>
        </p:nvPicPr>
        <p:blipFill rotWithShape="1">
          <a:blip r:embed="rId3">
            <a:alphaModFix/>
          </a:blip>
          <a:srcRect/>
          <a:stretch/>
        </p:blipFill>
        <p:spPr>
          <a:xfrm>
            <a:off x="10795000" y="623610"/>
            <a:ext cx="458365" cy="561396"/>
          </a:xfrm>
          <a:prstGeom prst="rect">
            <a:avLst/>
          </a:prstGeom>
          <a:noFill/>
          <a:ln>
            <a:noFill/>
          </a:ln>
        </p:spPr>
      </p:pic>
      <p:pic>
        <p:nvPicPr>
          <p:cNvPr id="113" name="Google Shape;113;p8">
            <a:hlinkClick r:id="rId4"/>
          </p:cNvPr>
          <p:cNvPicPr preferRelativeResize="0"/>
          <p:nvPr/>
        </p:nvPicPr>
        <p:blipFill>
          <a:blip r:embed="rId5">
            <a:alphaModFix/>
          </a:blip>
          <a:stretch>
            <a:fillRect/>
          </a:stretch>
        </p:blipFill>
        <p:spPr>
          <a:xfrm>
            <a:off x="3810000" y="2057400"/>
            <a:ext cx="4572000" cy="274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84211" y="1427968"/>
            <a:ext cx="10860900" cy="4744200"/>
          </a:xfrm>
          <a:prstGeom prst="rect">
            <a:avLst/>
          </a:prstGeom>
          <a:noFill/>
          <a:ln>
            <a:noFill/>
          </a:ln>
        </p:spPr>
        <p:txBody>
          <a:bodyPr spcFirstLastPara="1" wrap="square" lIns="91425" tIns="45700" rIns="91425" bIns="45700" anchor="ctr" anchorCtr="0">
            <a:normAutofit/>
          </a:bodyPr>
          <a:lstStyle/>
          <a:p>
            <a:pPr marL="0" lvl="0" indent="0" algn="l" rtl="0">
              <a:lnSpc>
                <a:spcPct val="150000"/>
              </a:lnSpc>
              <a:spcBef>
                <a:spcPts val="0"/>
              </a:spcBef>
              <a:spcAft>
                <a:spcPts val="0"/>
              </a:spcAft>
              <a:buClr>
                <a:srgbClr val="3F3F3F"/>
              </a:buClr>
              <a:buSzPts val="3200"/>
              <a:buFont typeface="Arial"/>
              <a:buNone/>
            </a:pPr>
            <a:r>
              <a:rPr lang="en-US" sz="2400" b="1">
                <a:solidFill>
                  <a:srgbClr val="3F3F3F"/>
                </a:solidFill>
                <a:latin typeface="Arial"/>
                <a:ea typeface="Arial"/>
                <a:cs typeface="Arial"/>
                <a:sym typeface="Arial"/>
              </a:rPr>
              <a:t>It is helpful to have a designated person to coordinate LTE efforts.</a:t>
            </a:r>
            <a:endParaRPr sz="2400" b="1">
              <a:solidFill>
                <a:srgbClr val="3F3F3F"/>
              </a:solidFill>
              <a:latin typeface="Arial"/>
              <a:ea typeface="Arial"/>
              <a:cs typeface="Arial"/>
              <a:sym typeface="Arial"/>
            </a:endParaRPr>
          </a:p>
          <a:p>
            <a:pPr marL="457200" lvl="0" indent="-381000" algn="l" rtl="0">
              <a:lnSpc>
                <a:spcPct val="100000"/>
              </a:lnSpc>
              <a:spcBef>
                <a:spcPts val="0"/>
              </a:spcBef>
              <a:spcAft>
                <a:spcPts val="0"/>
              </a:spcAft>
              <a:buClr>
                <a:srgbClr val="3F3F3F"/>
              </a:buClr>
              <a:buSzPts val="2400"/>
              <a:buFont typeface="Arial"/>
              <a:buChar char="❖"/>
            </a:pPr>
            <a:r>
              <a:rPr lang="en-US" sz="2400">
                <a:solidFill>
                  <a:srgbClr val="3F3F3F"/>
                </a:solidFill>
                <a:latin typeface="Arial"/>
                <a:ea typeface="Arial"/>
                <a:cs typeface="Arial"/>
                <a:sym typeface="Arial"/>
              </a:rPr>
              <a:t>Recruiting letter writers</a:t>
            </a:r>
            <a:endParaRPr sz="2400">
              <a:solidFill>
                <a:srgbClr val="3F3F3F"/>
              </a:solidFill>
              <a:latin typeface="Arial"/>
              <a:ea typeface="Arial"/>
              <a:cs typeface="Arial"/>
              <a:sym typeface="Arial"/>
            </a:endParaRPr>
          </a:p>
          <a:p>
            <a:pPr marL="457200" lvl="0" indent="-381000" algn="l" rtl="0">
              <a:lnSpc>
                <a:spcPct val="100000"/>
              </a:lnSpc>
              <a:spcBef>
                <a:spcPts val="0"/>
              </a:spcBef>
              <a:spcAft>
                <a:spcPts val="0"/>
              </a:spcAft>
              <a:buClr>
                <a:srgbClr val="3F3F3F"/>
              </a:buClr>
              <a:buSzPts val="2400"/>
              <a:buFont typeface="Arial"/>
              <a:buChar char="❖"/>
            </a:pPr>
            <a:r>
              <a:rPr lang="en-US" sz="2400">
                <a:solidFill>
                  <a:srgbClr val="3F3F3F"/>
                </a:solidFill>
                <a:latin typeface="Arial"/>
                <a:ea typeface="Arial"/>
                <a:cs typeface="Arial"/>
                <a:sym typeface="Arial"/>
              </a:rPr>
              <a:t>Providing them with pertinent information</a:t>
            </a:r>
            <a:endParaRPr sz="2400">
              <a:solidFill>
                <a:srgbClr val="3F3F3F"/>
              </a:solidFill>
              <a:latin typeface="Arial"/>
              <a:ea typeface="Arial"/>
              <a:cs typeface="Arial"/>
              <a:sym typeface="Arial"/>
            </a:endParaRPr>
          </a:p>
          <a:p>
            <a:pPr marL="457200" lvl="0" indent="-381000" algn="l" rtl="0">
              <a:lnSpc>
                <a:spcPct val="100000"/>
              </a:lnSpc>
              <a:spcBef>
                <a:spcPts val="0"/>
              </a:spcBef>
              <a:spcAft>
                <a:spcPts val="0"/>
              </a:spcAft>
              <a:buClr>
                <a:srgbClr val="3F3F3F"/>
              </a:buClr>
              <a:buSzPts val="2400"/>
              <a:buFont typeface="Arial"/>
              <a:buChar char="❖"/>
            </a:pPr>
            <a:r>
              <a:rPr lang="en-US" sz="2400">
                <a:solidFill>
                  <a:srgbClr val="3F3F3F"/>
                </a:solidFill>
                <a:latin typeface="Arial"/>
                <a:ea typeface="Arial"/>
                <a:cs typeface="Arial"/>
                <a:sym typeface="Arial"/>
              </a:rPr>
              <a:t>Maintaining a record of submitted/published letters</a:t>
            </a:r>
            <a:endParaRPr sz="2400">
              <a:solidFill>
                <a:srgbClr val="3F3F3F"/>
              </a:solidFill>
              <a:latin typeface="Arial"/>
              <a:ea typeface="Arial"/>
              <a:cs typeface="Arial"/>
              <a:sym typeface="Arial"/>
            </a:endParaRPr>
          </a:p>
          <a:p>
            <a:pPr marL="457200" lvl="0" indent="-381000" algn="l" rtl="0">
              <a:lnSpc>
                <a:spcPct val="100000"/>
              </a:lnSpc>
              <a:spcBef>
                <a:spcPts val="0"/>
              </a:spcBef>
              <a:spcAft>
                <a:spcPts val="0"/>
              </a:spcAft>
              <a:buClr>
                <a:srgbClr val="3F3F3F"/>
              </a:buClr>
              <a:buSzPts val="2400"/>
              <a:buFont typeface="Arial"/>
              <a:buChar char="❖"/>
            </a:pPr>
            <a:r>
              <a:rPr lang="en-US" sz="2400">
                <a:solidFill>
                  <a:srgbClr val="3F3F3F"/>
                </a:solidFill>
                <a:latin typeface="Arial"/>
                <a:ea typeface="Arial"/>
                <a:cs typeface="Arial"/>
                <a:sym typeface="Arial"/>
              </a:rPr>
              <a:t>Monitoring topics/issues addressed</a:t>
            </a:r>
            <a:endParaRPr sz="2400">
              <a:solidFill>
                <a:srgbClr val="3F3F3F"/>
              </a:solidFill>
              <a:latin typeface="Arial"/>
              <a:ea typeface="Arial"/>
              <a:cs typeface="Arial"/>
              <a:sym typeface="Arial"/>
            </a:endParaRPr>
          </a:p>
          <a:p>
            <a:pPr marL="457200" lvl="0" indent="-381000" algn="l" rtl="0">
              <a:lnSpc>
                <a:spcPct val="100000"/>
              </a:lnSpc>
              <a:spcBef>
                <a:spcPts val="0"/>
              </a:spcBef>
              <a:spcAft>
                <a:spcPts val="0"/>
              </a:spcAft>
              <a:buClr>
                <a:srgbClr val="3F3F3F"/>
              </a:buClr>
              <a:buSzPts val="2400"/>
              <a:buFont typeface="Arial"/>
              <a:buChar char="❖"/>
            </a:pPr>
            <a:r>
              <a:rPr lang="en-US" sz="2400">
                <a:solidFill>
                  <a:srgbClr val="3F3F3F"/>
                </a:solidFill>
                <a:latin typeface="Arial"/>
                <a:ea typeface="Arial"/>
                <a:cs typeface="Arial"/>
                <a:sym typeface="Arial"/>
              </a:rPr>
              <a:t>Planning scheduling for constant exposure throughout the campaign</a:t>
            </a:r>
            <a:endParaRPr sz="2400">
              <a:solidFill>
                <a:srgbClr val="3F3F3F"/>
              </a:solidFill>
              <a:latin typeface="Arial"/>
              <a:ea typeface="Arial"/>
              <a:cs typeface="Arial"/>
              <a:sym typeface="Arial"/>
            </a:endParaRPr>
          </a:p>
          <a:p>
            <a:pPr marL="457200" lvl="0" indent="-381000" algn="l" rtl="0">
              <a:lnSpc>
                <a:spcPct val="100000"/>
              </a:lnSpc>
              <a:spcBef>
                <a:spcPts val="0"/>
              </a:spcBef>
              <a:spcAft>
                <a:spcPts val="0"/>
              </a:spcAft>
              <a:buClr>
                <a:srgbClr val="3F3F3F"/>
              </a:buClr>
              <a:buSzPts val="2400"/>
              <a:buFont typeface="Arial"/>
              <a:buChar char="❖"/>
            </a:pPr>
            <a:r>
              <a:rPr lang="en-US" sz="2400">
                <a:solidFill>
                  <a:srgbClr val="3F3F3F"/>
                </a:solidFill>
                <a:latin typeface="Arial"/>
                <a:ea typeface="Arial"/>
                <a:cs typeface="Arial"/>
                <a:sym typeface="Arial"/>
              </a:rPr>
              <a:t>Posting letters to social media accounts to expand reach beyond newspapers alone</a:t>
            </a:r>
            <a:endParaRPr sz="2400">
              <a:solidFill>
                <a:srgbClr val="3F3F3F"/>
              </a:solidFill>
              <a:latin typeface="Arial"/>
              <a:ea typeface="Arial"/>
              <a:cs typeface="Arial"/>
              <a:sym typeface="Arial"/>
            </a:endParaRPr>
          </a:p>
          <a:p>
            <a:pPr marL="0" lvl="0" indent="0" algn="l" rtl="0">
              <a:spcBef>
                <a:spcPts val="0"/>
              </a:spcBef>
              <a:spcAft>
                <a:spcPts val="0"/>
              </a:spcAft>
              <a:buClr>
                <a:srgbClr val="3F3F3F"/>
              </a:buClr>
              <a:buSzPts val="3200"/>
              <a:buFont typeface="Arial"/>
              <a:buNone/>
            </a:pPr>
            <a:endParaRPr sz="2400" b="1">
              <a:solidFill>
                <a:srgbClr val="3F3F3F"/>
              </a:solidFill>
              <a:latin typeface="Arial"/>
              <a:ea typeface="Arial"/>
              <a:cs typeface="Arial"/>
              <a:sym typeface="Arial"/>
            </a:endParaRPr>
          </a:p>
        </p:txBody>
      </p:sp>
      <p:sp>
        <p:nvSpPr>
          <p:cNvPr id="119" name="Google Shape;119;p4"/>
          <p:cNvSpPr txBox="1">
            <a:spLocks noGrp="1"/>
          </p:cNvSpPr>
          <p:nvPr>
            <p:ph type="body" idx="1"/>
          </p:nvPr>
        </p:nvSpPr>
        <p:spPr>
          <a:xfrm>
            <a:off x="684211" y="685800"/>
            <a:ext cx="10860827" cy="74216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2"/>
              </a:buClr>
              <a:buSzPts val="3200"/>
              <a:buNone/>
            </a:pPr>
            <a:r>
              <a:rPr lang="en-US" b="1">
                <a:solidFill>
                  <a:schemeClr val="accent2"/>
                </a:solidFill>
                <a:latin typeface="Arial"/>
                <a:ea typeface="Arial"/>
                <a:cs typeface="Arial"/>
                <a:sym typeface="Arial"/>
              </a:rPr>
              <a:t>Letters to the Editor: Coordination</a:t>
            </a:r>
            <a:endParaRPr/>
          </a:p>
        </p:txBody>
      </p:sp>
      <p:sp>
        <p:nvSpPr>
          <p:cNvPr id="120" name="Google Shape;120;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latin typeface="Arial"/>
                <a:ea typeface="Arial"/>
                <a:cs typeface="Arial"/>
                <a:sym typeface="Arial"/>
              </a:rPr>
              <a:pPr marL="0" lvl="0" indent="0" algn="r" rtl="0">
                <a:spcBef>
                  <a:spcPts val="0"/>
                </a:spcBef>
                <a:spcAft>
                  <a:spcPts val="0"/>
                </a:spcAft>
                <a:buNone/>
              </a:pPr>
              <a:t>4</a:t>
            </a:fld>
            <a:endParaRPr sz="1400">
              <a:latin typeface="Arial"/>
              <a:ea typeface="Arial"/>
              <a:cs typeface="Arial"/>
              <a:sym typeface="Arial"/>
            </a:endParaRPr>
          </a:p>
        </p:txBody>
      </p:sp>
      <p:pic>
        <p:nvPicPr>
          <p:cNvPr id="121" name="Google Shape;121;p4"/>
          <p:cNvPicPr preferRelativeResize="0"/>
          <p:nvPr/>
        </p:nvPicPr>
        <p:blipFill rotWithShape="1">
          <a:blip r:embed="rId4">
            <a:alphaModFix/>
          </a:blip>
          <a:srcRect/>
          <a:stretch/>
        </p:blipFill>
        <p:spPr>
          <a:xfrm>
            <a:off x="10998200" y="734547"/>
            <a:ext cx="377237" cy="509270"/>
          </a:xfrm>
          <a:prstGeom prst="rect">
            <a:avLst/>
          </a:prstGeom>
          <a:noFill/>
          <a:ln>
            <a:noFill/>
          </a:ln>
        </p:spPr>
      </p:pic>
      <p:pic>
        <p:nvPicPr>
          <p:cNvPr id="8" name="~PP2388.WAV">
            <a:hlinkClick r:id="" action="ppaction://media"/>
          </p:cNvPr>
          <p:cNvPicPr>
            <a:picLocks noRot="1" noChangeAspect="1"/>
          </p:cNvPicPr>
          <p:nvPr>
            <a:wavAudioFile r:embed="rId1" name="~PP2388.WAV"/>
          </p:nvPr>
        </p:nvPicPr>
        <p:blipFill>
          <a:blip r:embed="rId5"/>
          <a:stretch>
            <a:fillRect/>
          </a:stretch>
        </p:blipFill>
        <p:spPr>
          <a:xfrm>
            <a:off x="11734800" y="6400800"/>
            <a:ext cx="304800" cy="304800"/>
          </a:xfrm>
          <a:prstGeom prst="rect">
            <a:avLst/>
          </a:prstGeom>
        </p:spPr>
      </p:pic>
    </p:spTree>
  </p:cSld>
  <p:clrMapOvr>
    <a:masterClrMapping/>
  </p:clrMapOvr>
  <p:transition advTm="7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1167661" y="1304680"/>
            <a:ext cx="10860900" cy="4744200"/>
          </a:xfrm>
          <a:prstGeom prst="rect">
            <a:avLst/>
          </a:prstGeom>
          <a:noFill/>
          <a:ln>
            <a:noFill/>
          </a:ln>
        </p:spPr>
        <p:txBody>
          <a:bodyPr spcFirstLastPara="1" wrap="square" lIns="91425" tIns="45700" rIns="91425" bIns="45700" anchor="ctr" anchorCtr="0">
            <a:normAutofit/>
          </a:bodyPr>
          <a:lstStyle/>
          <a:p>
            <a:pPr marL="0" lvl="0" indent="0" algn="ctr" rtl="0">
              <a:lnSpc>
                <a:spcPct val="150000"/>
              </a:lnSpc>
              <a:spcBef>
                <a:spcPts val="0"/>
              </a:spcBef>
              <a:spcAft>
                <a:spcPts val="0"/>
              </a:spcAft>
              <a:buClr>
                <a:srgbClr val="15559C"/>
              </a:buClr>
              <a:buSzPct val="150000"/>
              <a:buFont typeface="Arial"/>
              <a:buNone/>
            </a:pPr>
            <a:r>
              <a:rPr lang="en-US" sz="2400" b="1" i="0">
                <a:solidFill>
                  <a:srgbClr val="15559C"/>
                </a:solidFill>
                <a:latin typeface="Arial"/>
                <a:ea typeface="Arial"/>
                <a:cs typeface="Arial"/>
                <a:sym typeface="Arial"/>
              </a:rPr>
              <a:t/>
            </a:r>
            <a:br>
              <a:rPr lang="en-US" sz="2400" b="1" i="0">
                <a:solidFill>
                  <a:srgbClr val="15559C"/>
                </a:solidFill>
                <a:latin typeface="Arial"/>
                <a:ea typeface="Arial"/>
                <a:cs typeface="Arial"/>
                <a:sym typeface="Arial"/>
              </a:rPr>
            </a:br>
            <a:r>
              <a:rPr lang="en-US" sz="2400" b="1">
                <a:latin typeface="Arial"/>
                <a:ea typeface="Arial"/>
                <a:cs typeface="Arial"/>
                <a:sym typeface="Arial"/>
              </a:rPr>
              <a:t>Consider a variety of individuals with voices to appeal to voters.</a:t>
            </a:r>
            <a:endParaRPr sz="2400" b="1">
              <a:latin typeface="Arial"/>
              <a:ea typeface="Arial"/>
              <a:cs typeface="Arial"/>
              <a:sym typeface="Arial"/>
            </a:endParaRPr>
          </a:p>
          <a:p>
            <a:pPr marL="457200" lvl="0" indent="-365760" algn="l" rtl="0">
              <a:lnSpc>
                <a:spcPct val="100000"/>
              </a:lnSpc>
              <a:spcBef>
                <a:spcPts val="0"/>
              </a:spcBef>
              <a:spcAft>
                <a:spcPts val="0"/>
              </a:spcAft>
              <a:buSzPct val="100000"/>
              <a:buFont typeface="Arial"/>
              <a:buChar char="❖"/>
            </a:pPr>
            <a:r>
              <a:rPr lang="en-US" sz="2400">
                <a:latin typeface="Arial"/>
                <a:ea typeface="Arial"/>
                <a:cs typeface="Arial"/>
                <a:sym typeface="Arial"/>
              </a:rPr>
              <a:t>People who have written letters for candidates in the past</a:t>
            </a:r>
            <a:endParaRPr sz="2400">
              <a:latin typeface="Arial"/>
              <a:ea typeface="Arial"/>
              <a:cs typeface="Arial"/>
              <a:sym typeface="Arial"/>
            </a:endParaRPr>
          </a:p>
          <a:p>
            <a:pPr marL="457200" lvl="0" indent="-365760" algn="l" rtl="0">
              <a:lnSpc>
                <a:spcPct val="100000"/>
              </a:lnSpc>
              <a:spcBef>
                <a:spcPts val="0"/>
              </a:spcBef>
              <a:spcAft>
                <a:spcPts val="0"/>
              </a:spcAft>
              <a:buSzPct val="100000"/>
              <a:buFont typeface="Arial"/>
              <a:buChar char="❖"/>
            </a:pPr>
            <a:r>
              <a:rPr lang="en-US" sz="2400">
                <a:latin typeface="Arial"/>
                <a:ea typeface="Arial"/>
                <a:cs typeface="Arial"/>
                <a:sym typeface="Arial"/>
              </a:rPr>
              <a:t>Local leaders &amp; experts on specific issues of concern</a:t>
            </a:r>
            <a:endParaRPr sz="2400">
              <a:latin typeface="Arial"/>
              <a:ea typeface="Arial"/>
              <a:cs typeface="Arial"/>
              <a:sym typeface="Arial"/>
            </a:endParaRPr>
          </a:p>
          <a:p>
            <a:pPr marL="457200" lvl="0" indent="-365760" algn="l" rtl="0">
              <a:lnSpc>
                <a:spcPct val="100000"/>
              </a:lnSpc>
              <a:spcBef>
                <a:spcPts val="0"/>
              </a:spcBef>
              <a:spcAft>
                <a:spcPts val="0"/>
              </a:spcAft>
              <a:buSzPct val="100000"/>
              <a:buFont typeface="Arial"/>
              <a:buChar char="❖"/>
            </a:pPr>
            <a:r>
              <a:rPr lang="en-US" sz="2400">
                <a:latin typeface="Arial"/>
                <a:ea typeface="Arial"/>
                <a:cs typeface="Arial"/>
                <a:sym typeface="Arial"/>
              </a:rPr>
              <a:t>Individuals who can speak to endorsements from groups like SEIU, NEA-NH, Sierra Club, etc.</a:t>
            </a:r>
            <a:endParaRPr sz="2400">
              <a:latin typeface="Arial"/>
              <a:ea typeface="Arial"/>
              <a:cs typeface="Arial"/>
              <a:sym typeface="Arial"/>
            </a:endParaRPr>
          </a:p>
          <a:p>
            <a:pPr marL="457200" lvl="0" indent="-365760" algn="l" rtl="0">
              <a:lnSpc>
                <a:spcPct val="100000"/>
              </a:lnSpc>
              <a:spcBef>
                <a:spcPts val="0"/>
              </a:spcBef>
              <a:spcAft>
                <a:spcPts val="0"/>
              </a:spcAft>
              <a:buSzPct val="100000"/>
              <a:buFont typeface="Arial"/>
              <a:buChar char="❖"/>
            </a:pPr>
            <a:r>
              <a:rPr lang="en-US" sz="2400">
                <a:latin typeface="Arial"/>
                <a:ea typeface="Arial"/>
                <a:cs typeface="Arial"/>
                <a:sym typeface="Arial"/>
              </a:rPr>
              <a:t>People who can speak to a candidate’s personal and/or professional qualifications for the office</a:t>
            </a:r>
            <a:endParaRPr sz="2400">
              <a:latin typeface="Arial"/>
              <a:ea typeface="Arial"/>
              <a:cs typeface="Arial"/>
              <a:sym typeface="Arial"/>
            </a:endParaRPr>
          </a:p>
          <a:p>
            <a:pPr marL="457200" lvl="0" indent="-365760" algn="l" rtl="0">
              <a:lnSpc>
                <a:spcPct val="100000"/>
              </a:lnSpc>
              <a:spcBef>
                <a:spcPts val="0"/>
              </a:spcBef>
              <a:spcAft>
                <a:spcPts val="0"/>
              </a:spcAft>
              <a:buSzPct val="100000"/>
              <a:buFont typeface="Arial"/>
              <a:buChar char="❖"/>
            </a:pPr>
            <a:r>
              <a:rPr lang="en-US" sz="2400">
                <a:latin typeface="Arial"/>
                <a:ea typeface="Arial"/>
                <a:cs typeface="Arial"/>
                <a:sym typeface="Arial"/>
              </a:rPr>
              <a:t>Strive for representation from every town/community across the district</a:t>
            </a:r>
            <a:endParaRPr sz="2400">
              <a:latin typeface="Arial"/>
              <a:ea typeface="Arial"/>
              <a:cs typeface="Arial"/>
              <a:sym typeface="Arial"/>
            </a:endParaRPr>
          </a:p>
          <a:p>
            <a:pPr marL="0" lvl="0" indent="0" algn="l" rtl="0">
              <a:lnSpc>
                <a:spcPct val="100000"/>
              </a:lnSpc>
              <a:spcBef>
                <a:spcPts val="0"/>
              </a:spcBef>
              <a:spcAft>
                <a:spcPts val="0"/>
              </a:spcAft>
              <a:buNone/>
            </a:pPr>
            <a:endParaRPr sz="2400">
              <a:latin typeface="Arial"/>
              <a:ea typeface="Arial"/>
              <a:cs typeface="Arial"/>
              <a:sym typeface="Arial"/>
            </a:endParaRPr>
          </a:p>
          <a:p>
            <a:pPr marL="0" lvl="0" indent="0" algn="l" rtl="0">
              <a:lnSpc>
                <a:spcPct val="100000"/>
              </a:lnSpc>
              <a:spcBef>
                <a:spcPts val="0"/>
              </a:spcBef>
              <a:spcAft>
                <a:spcPts val="0"/>
              </a:spcAft>
              <a:buNone/>
            </a:pPr>
            <a:endParaRPr sz="2400">
              <a:latin typeface="Arial"/>
              <a:ea typeface="Arial"/>
              <a:cs typeface="Arial"/>
              <a:sym typeface="Arial"/>
            </a:endParaRPr>
          </a:p>
          <a:p>
            <a:pPr marL="0" lvl="0" indent="0" algn="l" rtl="0">
              <a:lnSpc>
                <a:spcPct val="100000"/>
              </a:lnSpc>
              <a:spcBef>
                <a:spcPts val="0"/>
              </a:spcBef>
              <a:spcAft>
                <a:spcPts val="0"/>
              </a:spcAft>
              <a:buNone/>
            </a:pPr>
            <a:endParaRPr sz="2400">
              <a:latin typeface="Arial"/>
              <a:ea typeface="Arial"/>
              <a:cs typeface="Arial"/>
              <a:sym typeface="Arial"/>
            </a:endParaRPr>
          </a:p>
          <a:p>
            <a:pPr marL="0" lvl="0" indent="0" algn="l" rtl="0">
              <a:lnSpc>
                <a:spcPct val="100000"/>
              </a:lnSpc>
              <a:spcBef>
                <a:spcPts val="0"/>
              </a:spcBef>
              <a:spcAft>
                <a:spcPts val="0"/>
              </a:spcAft>
              <a:buNone/>
            </a:pPr>
            <a:endParaRPr sz="2400">
              <a:latin typeface="Arial"/>
              <a:ea typeface="Arial"/>
              <a:cs typeface="Arial"/>
              <a:sym typeface="Arial"/>
            </a:endParaRPr>
          </a:p>
        </p:txBody>
      </p:sp>
      <p:sp>
        <p:nvSpPr>
          <p:cNvPr id="127" name="Google Shape;127;p5"/>
          <p:cNvSpPr txBox="1">
            <a:spLocks noGrp="1"/>
          </p:cNvSpPr>
          <p:nvPr>
            <p:ph type="body" idx="1"/>
          </p:nvPr>
        </p:nvSpPr>
        <p:spPr>
          <a:xfrm>
            <a:off x="684211" y="353005"/>
            <a:ext cx="10860827" cy="64422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2"/>
              </a:buClr>
              <a:buSzPts val="3200"/>
              <a:buNone/>
            </a:pPr>
            <a:r>
              <a:rPr lang="en-US" b="1">
                <a:solidFill>
                  <a:schemeClr val="accent2"/>
                </a:solidFill>
                <a:latin typeface="Arial"/>
                <a:ea typeface="Arial"/>
                <a:cs typeface="Arial"/>
                <a:sym typeface="Arial"/>
              </a:rPr>
              <a:t>Letters to the Editor: Recruitment</a:t>
            </a:r>
            <a:r>
              <a:rPr lang="en-US" sz="3200" b="1">
                <a:solidFill>
                  <a:schemeClr val="accent2"/>
                </a:solidFill>
                <a:latin typeface="Arial"/>
                <a:ea typeface="Arial"/>
                <a:cs typeface="Arial"/>
                <a:sym typeface="Arial"/>
              </a:rPr>
              <a:t> </a:t>
            </a:r>
            <a:endParaRPr/>
          </a:p>
        </p:txBody>
      </p:sp>
      <p:sp>
        <p:nvSpPr>
          <p:cNvPr id="128" name="Google Shape;128;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latin typeface="Arial"/>
                <a:ea typeface="Arial"/>
                <a:cs typeface="Arial"/>
                <a:sym typeface="Arial"/>
              </a:rPr>
              <a:pPr marL="0" lvl="0" indent="0" algn="r" rtl="0">
                <a:spcBef>
                  <a:spcPts val="0"/>
                </a:spcBef>
                <a:spcAft>
                  <a:spcPts val="0"/>
                </a:spcAft>
                <a:buNone/>
              </a:pPr>
              <a:t>5</a:t>
            </a:fld>
            <a:endParaRPr sz="1400">
              <a:latin typeface="Arial"/>
              <a:ea typeface="Arial"/>
              <a:cs typeface="Arial"/>
              <a:sym typeface="Arial"/>
            </a:endParaRPr>
          </a:p>
        </p:txBody>
      </p:sp>
      <p:pic>
        <p:nvPicPr>
          <p:cNvPr id="129" name="Google Shape;129;p5"/>
          <p:cNvPicPr preferRelativeResize="0"/>
          <p:nvPr/>
        </p:nvPicPr>
        <p:blipFill rotWithShape="1">
          <a:blip r:embed="rId4">
            <a:alphaModFix/>
          </a:blip>
          <a:srcRect/>
          <a:stretch/>
        </p:blipFill>
        <p:spPr>
          <a:xfrm>
            <a:off x="11049424" y="353003"/>
            <a:ext cx="458365" cy="561396"/>
          </a:xfrm>
          <a:prstGeom prst="rect">
            <a:avLst/>
          </a:prstGeom>
          <a:noFill/>
          <a:ln>
            <a:noFill/>
          </a:ln>
        </p:spPr>
      </p:pic>
      <p:pic>
        <p:nvPicPr>
          <p:cNvPr id="6" name="~PP3651.WAV">
            <a:hlinkClick r:id="" action="ppaction://media"/>
          </p:cNvPr>
          <p:cNvPicPr>
            <a:picLocks noRot="1" noChangeAspect="1"/>
          </p:cNvPicPr>
          <p:nvPr>
            <a:wavAudioFile r:embed="rId1" name="~PP3651.WAV"/>
          </p:nvPr>
        </p:nvPicPr>
        <p:blipFill>
          <a:blip r:embed="rId5"/>
          <a:stretch>
            <a:fillRect/>
          </a:stretch>
        </p:blipFill>
        <p:spPr>
          <a:xfrm>
            <a:off x="11734800" y="6400800"/>
            <a:ext cx="304800" cy="304800"/>
          </a:xfrm>
          <a:prstGeom prst="rect">
            <a:avLst/>
          </a:prstGeom>
        </p:spPr>
      </p:pic>
    </p:spTree>
  </p:cSld>
  <p:clrMapOvr>
    <a:masterClrMapping/>
  </p:clrMapOvr>
  <p:transition advTm="1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body" idx="1"/>
          </p:nvPr>
        </p:nvSpPr>
        <p:spPr>
          <a:xfrm>
            <a:off x="593617" y="619511"/>
            <a:ext cx="10760184" cy="74216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2"/>
              </a:buClr>
              <a:buSzPts val="3200"/>
              <a:buNone/>
            </a:pPr>
            <a:r>
              <a:rPr lang="en-US" b="1" dirty="0">
                <a:solidFill>
                  <a:schemeClr val="accent2"/>
                </a:solidFill>
                <a:latin typeface="Arial"/>
                <a:ea typeface="Arial"/>
                <a:cs typeface="Arial"/>
                <a:sym typeface="Arial"/>
              </a:rPr>
              <a:t>Letters to the Editor: Support</a:t>
            </a:r>
            <a:endParaRPr dirty="0"/>
          </a:p>
        </p:txBody>
      </p:sp>
      <p:sp>
        <p:nvSpPr>
          <p:cNvPr id="135" name="Google Shape;135;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latin typeface="Arial"/>
                <a:ea typeface="Arial"/>
                <a:cs typeface="Arial"/>
                <a:sym typeface="Arial"/>
              </a:rPr>
              <a:pPr marL="0" lvl="0" indent="0" algn="r" rtl="0">
                <a:spcBef>
                  <a:spcPts val="0"/>
                </a:spcBef>
                <a:spcAft>
                  <a:spcPts val="0"/>
                </a:spcAft>
                <a:buNone/>
              </a:pPr>
              <a:t>6</a:t>
            </a:fld>
            <a:endParaRPr sz="1400">
              <a:latin typeface="Arial"/>
              <a:ea typeface="Arial"/>
              <a:cs typeface="Arial"/>
              <a:sym typeface="Arial"/>
            </a:endParaRPr>
          </a:p>
        </p:txBody>
      </p:sp>
      <p:sp>
        <p:nvSpPr>
          <p:cNvPr id="136" name="Google Shape;136;p6"/>
          <p:cNvSpPr txBox="1"/>
          <p:nvPr/>
        </p:nvSpPr>
        <p:spPr>
          <a:xfrm>
            <a:off x="1394427" y="1873296"/>
            <a:ext cx="995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3F3F3F"/>
                </a:solidFill>
              </a:rPr>
              <a:t>The more letter writers know, the more informative letters will be.</a:t>
            </a:r>
            <a:endParaRPr/>
          </a:p>
        </p:txBody>
      </p:sp>
      <p:sp>
        <p:nvSpPr>
          <p:cNvPr id="137" name="Google Shape;137;p6"/>
          <p:cNvSpPr/>
          <p:nvPr/>
        </p:nvSpPr>
        <p:spPr>
          <a:xfrm>
            <a:off x="1391925" y="2745124"/>
            <a:ext cx="9403200" cy="30996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SzPts val="2400"/>
              <a:buChar char="❖"/>
            </a:pPr>
            <a:r>
              <a:rPr lang="en-US" sz="2400" dirty="0"/>
              <a:t>Provide contact information/addresses for multiple outlets</a:t>
            </a:r>
            <a:endParaRPr sz="2400" dirty="0"/>
          </a:p>
          <a:p>
            <a:pPr marL="457200" marR="0" lvl="0" indent="-381000" algn="l" rtl="0">
              <a:spcBef>
                <a:spcPts val="0"/>
              </a:spcBef>
              <a:spcAft>
                <a:spcPts val="0"/>
              </a:spcAft>
              <a:buSzPts val="2400"/>
              <a:buChar char="❖"/>
            </a:pPr>
            <a:r>
              <a:rPr lang="en-US" sz="2400" dirty="0"/>
              <a:t>Clarify guidelines for submission for each outlet (deadlines, word limits, etc.)</a:t>
            </a:r>
            <a:endParaRPr sz="2400" dirty="0"/>
          </a:p>
          <a:p>
            <a:pPr marL="457200" marR="0" lvl="0" indent="-381000" algn="l" rtl="0">
              <a:spcBef>
                <a:spcPts val="0"/>
              </a:spcBef>
              <a:spcAft>
                <a:spcPts val="0"/>
              </a:spcAft>
              <a:buSzPts val="2400"/>
              <a:buChar char="❖"/>
            </a:pPr>
            <a:r>
              <a:rPr lang="en-US" sz="2400" dirty="0"/>
              <a:t>Share candidate background information (campaign literature, website, facebook &amp; LinkedIn pages, etc)</a:t>
            </a:r>
            <a:endParaRPr sz="2400" dirty="0"/>
          </a:p>
          <a:p>
            <a:pPr marL="457200" marR="0" lvl="0" indent="-381000" algn="l" rtl="0">
              <a:spcBef>
                <a:spcPts val="0"/>
              </a:spcBef>
              <a:spcAft>
                <a:spcPts val="0"/>
              </a:spcAft>
              <a:buSzPts val="2400"/>
              <a:buChar char="❖"/>
            </a:pPr>
            <a:r>
              <a:rPr lang="en-US" sz="2400" dirty="0"/>
              <a:t>Encourage communication with candidate or designated contact to clarify questions</a:t>
            </a:r>
            <a:endParaRPr sz="2400" dirty="0"/>
          </a:p>
          <a:p>
            <a:pPr marL="457200" marR="0" lvl="0" indent="-381000" algn="l" rtl="0">
              <a:spcBef>
                <a:spcPts val="0"/>
              </a:spcBef>
              <a:spcAft>
                <a:spcPts val="0"/>
              </a:spcAft>
              <a:buSzPts val="2400"/>
              <a:buChar char="❖"/>
            </a:pPr>
            <a:r>
              <a:rPr lang="en-US" sz="2400" dirty="0"/>
              <a:t>Provide factual resources for issue-specific letter writers</a:t>
            </a:r>
            <a:endParaRPr sz="2400" dirty="0"/>
          </a:p>
        </p:txBody>
      </p:sp>
      <p:pic>
        <p:nvPicPr>
          <p:cNvPr id="138" name="Google Shape;138;p6"/>
          <p:cNvPicPr preferRelativeResize="0"/>
          <p:nvPr/>
        </p:nvPicPr>
        <p:blipFill rotWithShape="1">
          <a:blip r:embed="rId4">
            <a:alphaModFix/>
          </a:blip>
          <a:srcRect/>
          <a:stretch/>
        </p:blipFill>
        <p:spPr>
          <a:xfrm>
            <a:off x="10795000" y="623610"/>
            <a:ext cx="458365" cy="561396"/>
          </a:xfrm>
          <a:prstGeom prst="rect">
            <a:avLst/>
          </a:prstGeom>
          <a:noFill/>
          <a:ln>
            <a:noFill/>
          </a:ln>
        </p:spPr>
      </p:pic>
      <p:pic>
        <p:nvPicPr>
          <p:cNvPr id="7" name="~PP1984.WAV">
            <a:hlinkClick r:id="" action="ppaction://media"/>
          </p:cNvPr>
          <p:cNvPicPr>
            <a:picLocks noRot="1" noChangeAspect="1"/>
          </p:cNvPicPr>
          <p:nvPr>
            <a:wavAudioFile r:embed="rId1" name="~PP1984.WAV"/>
          </p:nvPr>
        </p:nvPicPr>
        <p:blipFill>
          <a:blip r:embed="rId5"/>
          <a:stretch>
            <a:fillRect/>
          </a:stretch>
        </p:blipFill>
        <p:spPr>
          <a:xfrm>
            <a:off x="11734800" y="6400800"/>
            <a:ext cx="304800" cy="304800"/>
          </a:xfrm>
          <a:prstGeom prst="rect">
            <a:avLst/>
          </a:prstGeom>
        </p:spPr>
      </p:pic>
    </p:spTree>
  </p:cSld>
  <p:clrMapOvr>
    <a:masterClrMapping/>
  </p:clrMapOvr>
  <p:transition advTm="10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684211" y="1427968"/>
            <a:ext cx="11242745" cy="474423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333333"/>
              </a:buClr>
              <a:buSzPts val="4800"/>
              <a:buFont typeface="Helvetica Neue"/>
              <a:buNone/>
            </a:pPr>
            <a:r>
              <a:rPr lang="en-US" sz="4800">
                <a:solidFill>
                  <a:srgbClr val="333333"/>
                </a:solidFill>
                <a:latin typeface="Helvetica Neue"/>
                <a:ea typeface="Helvetica Neue"/>
                <a:cs typeface="Helvetica Neue"/>
                <a:sym typeface="Helvetica Neue"/>
              </a:rPr>
              <a:t/>
            </a:r>
            <a:br>
              <a:rPr lang="en-US" sz="4800">
                <a:solidFill>
                  <a:srgbClr val="333333"/>
                </a:solidFill>
                <a:latin typeface="Helvetica Neue"/>
                <a:ea typeface="Helvetica Neue"/>
                <a:cs typeface="Helvetica Neue"/>
                <a:sym typeface="Helvetica Neue"/>
              </a:rPr>
            </a:br>
            <a:r>
              <a:rPr lang="en-US" sz="3600" b="0" i="0">
                <a:solidFill>
                  <a:srgbClr val="333333"/>
                </a:solidFill>
                <a:latin typeface="Arial"/>
                <a:ea typeface="Arial"/>
                <a:cs typeface="Arial"/>
                <a:sym typeface="Arial"/>
              </a:rPr>
              <a:t/>
            </a:r>
            <a:br>
              <a:rPr lang="en-US" sz="3600" b="0" i="0">
                <a:solidFill>
                  <a:srgbClr val="333333"/>
                </a:solidFill>
                <a:latin typeface="Arial"/>
                <a:ea typeface="Arial"/>
                <a:cs typeface="Arial"/>
                <a:sym typeface="Arial"/>
              </a:rPr>
            </a:br>
            <a:endParaRPr>
              <a:latin typeface="Arial"/>
              <a:ea typeface="Arial"/>
              <a:cs typeface="Arial"/>
              <a:sym typeface="Arial"/>
            </a:endParaRPr>
          </a:p>
        </p:txBody>
      </p:sp>
      <p:sp>
        <p:nvSpPr>
          <p:cNvPr id="144" name="Google Shape;144;p7"/>
          <p:cNvSpPr txBox="1">
            <a:spLocks noGrp="1"/>
          </p:cNvSpPr>
          <p:nvPr>
            <p:ph type="body" idx="1"/>
          </p:nvPr>
        </p:nvSpPr>
        <p:spPr>
          <a:xfrm>
            <a:off x="546653" y="800101"/>
            <a:ext cx="11171582" cy="62786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2"/>
              </a:buClr>
              <a:buSzPts val="3200"/>
              <a:buNone/>
            </a:pPr>
            <a:r>
              <a:rPr lang="en-US" b="1" dirty="0">
                <a:solidFill>
                  <a:schemeClr val="accent2"/>
                </a:solidFill>
                <a:latin typeface="Arial"/>
                <a:ea typeface="Arial"/>
                <a:cs typeface="Arial"/>
                <a:sym typeface="Arial"/>
              </a:rPr>
              <a:t>Letters to the Editor: Resources</a:t>
            </a:r>
            <a:endParaRPr dirty="0"/>
          </a:p>
        </p:txBody>
      </p:sp>
      <p:sp>
        <p:nvSpPr>
          <p:cNvPr id="145" name="Google Shape;145;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latin typeface="Arial"/>
                <a:ea typeface="Arial"/>
                <a:cs typeface="Arial"/>
                <a:sym typeface="Arial"/>
              </a:rPr>
              <a:pPr marL="0" lvl="0" indent="0" algn="r" rtl="0">
                <a:spcBef>
                  <a:spcPts val="0"/>
                </a:spcBef>
                <a:spcAft>
                  <a:spcPts val="0"/>
                </a:spcAft>
                <a:buNone/>
              </a:pPr>
              <a:t>7</a:t>
            </a:fld>
            <a:endParaRPr sz="1400">
              <a:latin typeface="Arial"/>
              <a:ea typeface="Arial"/>
              <a:cs typeface="Arial"/>
              <a:sym typeface="Arial"/>
            </a:endParaRPr>
          </a:p>
        </p:txBody>
      </p:sp>
      <p:sp>
        <p:nvSpPr>
          <p:cNvPr id="146" name="Google Shape;146;p7"/>
          <p:cNvSpPr/>
          <p:nvPr/>
        </p:nvSpPr>
        <p:spPr>
          <a:xfrm>
            <a:off x="931692" y="1537930"/>
            <a:ext cx="10995300" cy="45243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endParaRPr sz="2400" b="1" i="0" u="none" strike="noStrike" cap="none" dirty="0">
              <a:solidFill>
                <a:srgbClr val="3F3F3F"/>
              </a:solidFill>
              <a:latin typeface="Arial"/>
              <a:ea typeface="Arial"/>
              <a:cs typeface="Arial"/>
              <a:sym typeface="Arial"/>
            </a:endParaRPr>
          </a:p>
          <a:p>
            <a:pPr marL="457200" marR="0" lvl="0" indent="-381000" algn="l" rtl="0">
              <a:spcBef>
                <a:spcPts val="0"/>
              </a:spcBef>
              <a:spcAft>
                <a:spcPts val="0"/>
              </a:spcAft>
              <a:buClr>
                <a:schemeClr val="dk1"/>
              </a:buClr>
              <a:buSzPts val="2400"/>
              <a:buChar char="●"/>
            </a:pPr>
            <a:r>
              <a:rPr lang="en-US" sz="2400" dirty="0">
                <a:solidFill>
                  <a:schemeClr val="dk1"/>
                </a:solidFill>
              </a:rPr>
              <a:t>“How to Write Letters to the Editor That Really Get Attention.” This article offers good basic information and has useful tips for “getting under the skin” of opponents and holding them accountable. </a:t>
            </a:r>
            <a:r>
              <a:rPr lang="en-US" sz="2400" u="sng" dirty="0">
                <a:solidFill>
                  <a:schemeClr val="hlink"/>
                </a:solidFill>
                <a:hlinkClick r:id="rId3"/>
              </a:rPr>
              <a:t>https://indivisible.org/resources/write-letters-editor-really-get-attention</a:t>
            </a:r>
            <a:r>
              <a:rPr lang="en-US" sz="2400" dirty="0">
                <a:solidFill>
                  <a:schemeClr val="dk1"/>
                </a:solidFill>
              </a:rPr>
              <a:t> </a:t>
            </a:r>
            <a:endParaRPr sz="2400" dirty="0">
              <a:solidFill>
                <a:schemeClr val="dk1"/>
              </a:solidFill>
            </a:endParaRPr>
          </a:p>
          <a:p>
            <a:pPr marL="457200" marR="0" lvl="0" indent="-381000" algn="l" rtl="0">
              <a:spcBef>
                <a:spcPts val="1000"/>
              </a:spcBef>
              <a:spcAft>
                <a:spcPts val="0"/>
              </a:spcAft>
              <a:buClr>
                <a:schemeClr val="dk1"/>
              </a:buClr>
              <a:buSzPts val="2400"/>
              <a:buChar char="●"/>
            </a:pPr>
            <a:r>
              <a:rPr lang="en-US" sz="2400" dirty="0">
                <a:solidFill>
                  <a:schemeClr val="dk1"/>
                </a:solidFill>
              </a:rPr>
              <a:t>ACLU “Letters to the Editor: How to Write Them and Why They Work.”  Succinct article on general advocacy and basics of effective LTEs. </a:t>
            </a:r>
            <a:r>
              <a:rPr lang="en-US" sz="2400" u="sng" dirty="0">
                <a:solidFill>
                  <a:schemeClr val="hlink"/>
                </a:solidFill>
                <a:hlinkClick r:id="rId4"/>
              </a:rPr>
              <a:t>https://www.aclu.org/other/tips-writing-letter-editor</a:t>
            </a:r>
            <a:endParaRPr sz="2400" dirty="0">
              <a:solidFill>
                <a:schemeClr val="dk1"/>
              </a:solidFill>
            </a:endParaRPr>
          </a:p>
          <a:p>
            <a:pPr marL="457200" marR="0" lvl="0" indent="-381000" algn="l" rtl="0">
              <a:spcBef>
                <a:spcPts val="1000"/>
              </a:spcBef>
              <a:spcAft>
                <a:spcPts val="0"/>
              </a:spcAft>
              <a:buClr>
                <a:schemeClr val="dk1"/>
              </a:buClr>
              <a:buSzPts val="2400"/>
              <a:buChar char="●"/>
            </a:pPr>
            <a:r>
              <a:rPr lang="en-US" sz="2400" dirty="0">
                <a:solidFill>
                  <a:schemeClr val="dk1"/>
                </a:solidFill>
              </a:rPr>
              <a:t>ACLU “Tips on Writing to Your Elected Officials” provides guidance on brevity, focus and how to personalize letters that can be adapted to LTEs.  </a:t>
            </a:r>
            <a:r>
              <a:rPr lang="en-US" sz="2400" u="sng" dirty="0">
                <a:solidFill>
                  <a:schemeClr val="hlink"/>
                </a:solidFill>
                <a:hlinkClick r:id="rId5"/>
              </a:rPr>
              <a:t>https://aclu.org/other/tips/writing-your-elected-officials</a:t>
            </a:r>
            <a:r>
              <a:rPr lang="en-US" sz="2400" dirty="0">
                <a:solidFill>
                  <a:schemeClr val="dk1"/>
                </a:solidFill>
              </a:rPr>
              <a:t> </a:t>
            </a:r>
            <a:endParaRPr sz="2400" dirty="0">
              <a:solidFill>
                <a:schemeClr val="dk1"/>
              </a:solidFill>
            </a:endParaRPr>
          </a:p>
          <a:p>
            <a:pPr marL="0" marR="0" lvl="0" indent="0" algn="l" rtl="0">
              <a:spcBef>
                <a:spcPts val="1000"/>
              </a:spcBef>
              <a:spcAft>
                <a:spcPts val="0"/>
              </a:spcAft>
              <a:buNone/>
            </a:pPr>
            <a:endParaRPr sz="2400" dirty="0">
              <a:solidFill>
                <a:schemeClr val="dk1"/>
              </a:solidFill>
            </a:endParaRPr>
          </a:p>
          <a:p>
            <a:pPr marL="0" marR="0" lvl="0" indent="0" algn="l" rtl="0">
              <a:spcBef>
                <a:spcPts val="1000"/>
              </a:spcBef>
              <a:spcAft>
                <a:spcPts val="0"/>
              </a:spcAft>
              <a:buNone/>
            </a:pPr>
            <a:endParaRPr sz="2400" dirty="0">
              <a:solidFill>
                <a:schemeClr val="dk1"/>
              </a:solidFill>
            </a:endParaRPr>
          </a:p>
          <a:p>
            <a:pPr marL="0" marR="0" lvl="0" indent="0" algn="l" rtl="0">
              <a:spcBef>
                <a:spcPts val="1000"/>
              </a:spcBef>
              <a:spcAft>
                <a:spcPts val="0"/>
              </a:spcAft>
              <a:buNone/>
            </a:pPr>
            <a:endParaRPr sz="2400" dirty="0">
              <a:solidFill>
                <a:schemeClr val="dk1"/>
              </a:solidFill>
            </a:endParaRPr>
          </a:p>
          <a:p>
            <a:pPr marL="0" marR="0" lvl="0" indent="0" algn="l" rtl="0">
              <a:spcBef>
                <a:spcPts val="1000"/>
              </a:spcBef>
              <a:spcAft>
                <a:spcPts val="0"/>
              </a:spcAft>
              <a:buNone/>
            </a:pPr>
            <a:endParaRPr sz="2400" dirty="0">
              <a:solidFill>
                <a:schemeClr val="dk1"/>
              </a:solidFill>
            </a:endParaRPr>
          </a:p>
          <a:p>
            <a:pPr marL="0" marR="0" lvl="0" indent="0" algn="l" rtl="0">
              <a:spcBef>
                <a:spcPts val="1000"/>
              </a:spcBef>
              <a:spcAft>
                <a:spcPts val="0"/>
              </a:spcAft>
              <a:buNone/>
            </a:pPr>
            <a:endParaRPr sz="2400" dirty="0">
              <a:solidFill>
                <a:schemeClr val="dk1"/>
              </a:solidFill>
            </a:endParaRPr>
          </a:p>
          <a:p>
            <a:pPr marL="0" marR="0" lvl="0" indent="0" algn="l" rtl="0">
              <a:spcBef>
                <a:spcPts val="1000"/>
              </a:spcBef>
              <a:spcAft>
                <a:spcPts val="0"/>
              </a:spcAft>
              <a:buNone/>
            </a:pPr>
            <a:endParaRPr sz="2400" dirty="0">
              <a:solidFill>
                <a:schemeClr val="dk1"/>
              </a:solidFill>
            </a:endParaRPr>
          </a:p>
        </p:txBody>
      </p:sp>
      <p:pic>
        <p:nvPicPr>
          <p:cNvPr id="147" name="Google Shape;147;p7"/>
          <p:cNvPicPr preferRelativeResize="0"/>
          <p:nvPr/>
        </p:nvPicPr>
        <p:blipFill rotWithShape="1">
          <a:blip r:embed="rId6">
            <a:alphaModFix/>
          </a:blip>
          <a:srcRect/>
          <a:stretch/>
        </p:blipFill>
        <p:spPr>
          <a:xfrm>
            <a:off x="11124035" y="776844"/>
            <a:ext cx="458365" cy="56139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25000"/>
                  </a:schemeClr>
                </a:solidFill>
                <a:latin typeface="+mj-lt"/>
              </a:rPr>
              <a:t>Letters to the Editor: NHDP Resources</a:t>
            </a:r>
            <a:endParaRPr lang="en-US" sz="3200" b="1" dirty="0">
              <a:solidFill>
                <a:schemeClr val="tx2">
                  <a:lumMod val="25000"/>
                </a:schemeClr>
              </a:solidFill>
              <a:latin typeface="+mj-lt"/>
            </a:endParaRPr>
          </a:p>
        </p:txBody>
      </p:sp>
      <p:sp>
        <p:nvSpPr>
          <p:cNvPr id="3" name="Text Placeholder 2"/>
          <p:cNvSpPr>
            <a:spLocks noGrp="1"/>
          </p:cNvSpPr>
          <p:nvPr>
            <p:ph type="body" idx="1"/>
          </p:nvPr>
        </p:nvSpPr>
        <p:spPr>
          <a:xfrm>
            <a:off x="609600" y="1341913"/>
            <a:ext cx="10972800" cy="4784252"/>
          </a:xfrm>
        </p:spPr>
        <p:txBody>
          <a:bodyPr>
            <a:normAutofit/>
          </a:bodyPr>
          <a:lstStyle/>
          <a:p>
            <a:pPr>
              <a:buNone/>
            </a:pPr>
            <a:r>
              <a:rPr lang="en-US" sz="2400" b="1" dirty="0" smtClean="0">
                <a:latin typeface="+mn-lt"/>
              </a:rPr>
              <a:t>The NHDP website provides information about area newspapers and a guide useful “Letter Writing Tips:”</a:t>
            </a:r>
          </a:p>
          <a:p>
            <a:pPr>
              <a:buFont typeface="Wingdings" pitchFamily="2" charset="2"/>
              <a:buChar char="v"/>
            </a:pPr>
            <a:r>
              <a:rPr lang="en-US" sz="2400" dirty="0" smtClean="0">
                <a:latin typeface="+mn-lt"/>
              </a:rPr>
              <a:t>“Write a Letter” allows you to enter your contact information and zip code to generate a list of newspapers in your area. </a:t>
            </a:r>
          </a:p>
          <a:p>
            <a:pPr>
              <a:buFont typeface="Wingdings" pitchFamily="2" charset="2"/>
              <a:buChar char="v"/>
            </a:pPr>
            <a:r>
              <a:rPr lang="en-US" sz="2400" dirty="0" smtClean="0">
                <a:latin typeface="+mn-lt"/>
              </a:rPr>
              <a:t>“Letter Writing Tips” provide helpful information on choosing a topic, having a goal, use of specifics and local/personal stories as well as checking for word limits and mistakes.          </a:t>
            </a:r>
            <a:r>
              <a:rPr lang="en-US" sz="2400" dirty="0" smtClean="0">
                <a:latin typeface="+mn-lt"/>
                <a:hlinkClick r:id="rId2"/>
              </a:rPr>
              <a:t>https://nhdp.org/write-a-letter</a:t>
            </a:r>
            <a:r>
              <a:rPr lang="en-US" sz="2400" dirty="0" smtClean="0">
                <a:latin typeface="+mn-lt"/>
              </a:rPr>
              <a:t> </a:t>
            </a:r>
          </a:p>
          <a:p>
            <a:pPr>
              <a:buNone/>
            </a:pPr>
            <a:endParaRPr lang="en-US" sz="2400" b="1" dirty="0" smtClean="0">
              <a:latin typeface="+mn-lt"/>
            </a:endParaRPr>
          </a:p>
          <a:p>
            <a:pPr>
              <a:buNone/>
            </a:pPr>
            <a:r>
              <a:rPr lang="en-US" sz="2400" b="1" dirty="0" smtClean="0">
                <a:latin typeface="+mn-lt"/>
              </a:rPr>
              <a:t>“2021, 2022 and Beyond: A Local Committee Manual” </a:t>
            </a:r>
            <a:r>
              <a:rPr lang="en-US" sz="2400" dirty="0" smtClean="0">
                <a:latin typeface="+mn-lt"/>
              </a:rPr>
              <a:t>also provides New Hampshire Democratic Committees with “Letters to the Editor (LTE)” information and suggestions for forming letter writing groups. </a:t>
            </a:r>
            <a:endParaRPr lang="en-US" sz="2400" b="1" dirty="0" smtClean="0">
              <a:latin typeface="+mn-lt"/>
            </a:endParaRPr>
          </a:p>
          <a:p>
            <a:pPr>
              <a:buFont typeface="Wingdings" pitchFamily="2" charset="2"/>
              <a:buChar char="v"/>
            </a:pPr>
            <a:endParaRPr lang="en-US" sz="2400" dirty="0" smtClean="0">
              <a:latin typeface="+mn-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266</TotalTime>
  <Words>422</Words>
  <Application>Microsoft Office PowerPoint</Application>
  <PresentationFormat>Custom</PresentationFormat>
  <Paragraphs>60</Paragraphs>
  <Slides>8</Slides>
  <Notes>7</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Times New Roman</vt:lpstr>
      <vt:lpstr>Arial Black</vt:lpstr>
      <vt:lpstr>Calibri</vt:lpstr>
      <vt:lpstr>Helvetica Neue</vt:lpstr>
      <vt:lpstr>Wingdings</vt:lpstr>
      <vt:lpstr>Office Theme</vt:lpstr>
      <vt:lpstr>          Getting Stronger Elections and Candidate Support Letters to the Editor          g</vt:lpstr>
      <vt:lpstr>TABLE OF CONTENTS</vt:lpstr>
      <vt:lpstr>Slide 3</vt:lpstr>
      <vt:lpstr>It is helpful to have a designated person to coordinate LTE efforts. Recruiting letter writers Providing them with pertinent information Maintaining a record of submitted/published letters Monitoring topics/issues addressed Planning scheduling for constant exposure throughout the campaign Posting letters to social media accounts to expand reach beyond newspapers alone </vt:lpstr>
      <vt:lpstr> Consider a variety of individuals with voices to appeal to voters. People who have written letters for candidates in the past Local leaders &amp; experts on specific issues of concern Individuals who can speak to endorsements from groups like SEIU, NEA-NH, Sierra Club, etc. People who can speak to a candidate’s personal and/or professional qualifications for the office Strive for representation from every town/community across the district    </vt:lpstr>
      <vt:lpstr>Slide 6</vt:lpstr>
      <vt:lpstr>  </vt:lpstr>
      <vt:lpstr>Letters to the Editor: NHDP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Getting Stronger Elections and Candidate Support Letters to the Editor          g</dc:title>
  <dc:creator>pmn</dc:creator>
  <cp:lastModifiedBy> Leslie Bergevin</cp:lastModifiedBy>
  <cp:revision>28</cp:revision>
  <dcterms:created xsi:type="dcterms:W3CDTF">2021-02-24T15:15:34Z</dcterms:created>
  <dcterms:modified xsi:type="dcterms:W3CDTF">2021-05-04T16:04:31Z</dcterms:modified>
</cp:coreProperties>
</file>